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65" r:id="rId4"/>
    <p:sldId id="263" r:id="rId5"/>
    <p:sldId id="264" r:id="rId6"/>
    <p:sldId id="257" r:id="rId7"/>
    <p:sldId id="259" r:id="rId8"/>
    <p:sldId id="258" r:id="rId9"/>
    <p:sldId id="260" r:id="rId10"/>
    <p:sldId id="262" r:id="rId11"/>
    <p:sldId id="266" r:id="rId12"/>
    <p:sldId id="267" r:id="rId13"/>
    <p:sldId id="271" r:id="rId14"/>
    <p:sldId id="268" r:id="rId15"/>
    <p:sldId id="269" r:id="rId16"/>
    <p:sldId id="272" r:id="rId17"/>
    <p:sldId id="277" r:id="rId18"/>
    <p:sldId id="274" r:id="rId19"/>
    <p:sldId id="275" r:id="rId20"/>
    <p:sldId id="27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61"/>
    <p:restoredTop sz="96291"/>
  </p:normalViewPr>
  <p:slideViewPr>
    <p:cSldViewPr snapToGrid="0" snapToObjects="1">
      <p:cViewPr>
        <p:scale>
          <a:sx n="60" d="100"/>
          <a:sy n="60" d="100"/>
        </p:scale>
        <p:origin x="14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CD873-3B3F-1842-8975-16EC82D193CF}" type="datetimeFigureOut">
              <a:rPr lang="en-US" smtClean="0"/>
              <a:t>4/13/16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F2F71-DF6E-0645-B749-7AA1ABED2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F2F71-DF6E-0645-B749-7AA1ABED24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2CAC6-77DF-D244-934D-F0459FC07C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B4926-918E-554A-A8FC-5A0F7715952F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A621F-7930-6C48-8CBC-04BAAED3B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hyperlink" Target="http://rightbrainrockstar.com/art-instruction/basic-drawing-skills-perception-spac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thumbs.dreamstime.com/z/male-figure-running-d-skin-skeleton-muscle-map-51689859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Relationship Id="rId3" Type="http://schemas.openxmlformats.org/officeDocument/2006/relationships/image" Target="../media/image19.gi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hyperlink" Target="http://chimera.labs.oreilly.com/books/1230000000345/pr01.html" TargetMode="External"/><Relationship Id="rId12" Type="http://schemas.openxmlformats.org/officeDocument/2006/relationships/hyperlink" Target="http://www.codeproject.com/Articles/693841/Making-Dashboards-with-Dc-js-Part-1-Using-Crossfil" TargetMode="External"/><Relationship Id="rId13" Type="http://schemas.openxmlformats.org/officeDocument/2006/relationships/hyperlink" Target="http://dc-js.github.io/dc.js/examples/" TargetMode="External"/><Relationship Id="rId14" Type="http://schemas.openxmlformats.org/officeDocument/2006/relationships/hyperlink" Target="https://www.datatables.net/manual/installation" TargetMode="External"/><Relationship Id="rId15" Type="http://schemas.openxmlformats.org/officeDocument/2006/relationships/hyperlink" Target="http://threejs.org/" TargetMode="External"/><Relationship Id="rId16" Type="http://schemas.openxmlformats.org/officeDocument/2006/relationships/hyperlink" Target="https://processing.org/" TargetMode="External"/><Relationship Id="rId17" Type="http://schemas.openxmlformats.org/officeDocument/2006/relationships/hyperlink" Target="http://bokeh.pydata.org/en/lates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udemy.com/unitycourse/learn/v4/overview" TargetMode="External"/><Relationship Id="rId4" Type="http://schemas.openxmlformats.org/officeDocument/2006/relationships/hyperlink" Target="https://www.udemy.com/blendertutorial/" TargetMode="External"/><Relationship Id="rId5" Type="http://schemas.openxmlformats.org/officeDocument/2006/relationships/hyperlink" Target="https://en.wikipedia.org/wiki/OpenFrameworks" TargetMode="External"/><Relationship Id="rId6" Type="http://schemas.openxmlformats.org/officeDocument/2006/relationships/hyperlink" Target="http://supercollider.github.io/" TargetMode="External"/><Relationship Id="rId7" Type="http://schemas.openxmlformats.org/officeDocument/2006/relationships/hyperlink" Target="https://libcinder.org/gallery" TargetMode="External"/><Relationship Id="rId8" Type="http://schemas.openxmlformats.org/officeDocument/2006/relationships/hyperlink" Target="http://eyeofestival.com/" TargetMode="External"/><Relationship Id="rId9" Type="http://schemas.openxmlformats.org/officeDocument/2006/relationships/hyperlink" Target="http://creativecodingpodcast.com/" TargetMode="External"/><Relationship Id="rId10" Type="http://schemas.openxmlformats.org/officeDocument/2006/relationships/hyperlink" Target="https://github.com/thommiano/viz_exercis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GB_color_mode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hyperlink" Target="http://artfulparent.com/2012/07/how-to-encourage-drawing-skills-confidence-creativity-in-young-children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https://en.wikipedia.org/wiki/RGB_color_mode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rgei_Mikhailovich_Prokudin-Gorskii" TargetMode="External"/><Relationship Id="rId4" Type="http://schemas.openxmlformats.org/officeDocument/2006/relationships/image" Target="../media/image6.tiff"/><Relationship Id="rId5" Type="http://schemas.openxmlformats.org/officeDocument/2006/relationships/hyperlink" Target="https://en.wikipedia.org/wiki/RGB_color_mode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Mohammed_Alim_Kha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en.wikipedia.org/wiki/HSL_and_HSV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medialab.sciences-po.fr/iwanthue/" TargetMode="External"/><Relationship Id="rId4" Type="http://schemas.openxmlformats.org/officeDocument/2006/relationships/hyperlink" Target="http://www.w3schools.com/colors/colors_picker.asp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s4.net/blog/posts/avoid-equidistant-hsv-color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Visualization Workshop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Thom </a:t>
            </a:r>
            <a:r>
              <a:rPr lang="en-US" dirty="0" err="1" smtClean="0"/>
              <a:t>Miano</a:t>
            </a:r>
            <a:endParaRPr lang="en-US" dirty="0" smtClean="0"/>
          </a:p>
          <a:p>
            <a:r>
              <a:rPr lang="en-US" dirty="0" smtClean="0"/>
              <a:t>RTI International </a:t>
            </a:r>
          </a:p>
          <a:p>
            <a:r>
              <a:rPr lang="en-US" dirty="0" smtClean="0"/>
              <a:t>Center for 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of Spaces – Positive &amp; Negative</a:t>
            </a:r>
            <a:endParaRPr lang="en-US" dirty="0"/>
          </a:p>
        </p:txBody>
      </p:sp>
      <p:pic>
        <p:nvPicPr>
          <p:cNvPr id="6" name="Picture 2" descr="egative Spa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30" y="1825625"/>
            <a:ext cx="4860231" cy="1818397"/>
          </a:xfrm>
          <a:prstGeom prst="rect">
            <a:avLst/>
          </a:prstGeom>
          <a:noFill/>
          <a:effectLst>
            <a:outerShdw blurRad="228600" sx="101000" sy="101000" algn="ctr" rotWithShape="0">
              <a:srgbClr val="000000">
                <a:alpha val="2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sitive Form Negative 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4" y="3778959"/>
            <a:ext cx="3800903" cy="2149476"/>
          </a:xfrm>
          <a:prstGeom prst="rect">
            <a:avLst/>
          </a:prstGeom>
          <a:noFill/>
          <a:effectLst>
            <a:outerShdw blurRad="228600" sx="101000" sy="101000" algn="ctr" rotWithShape="0">
              <a:srgbClr val="000000">
                <a:alpha val="2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2488" y="6105932"/>
            <a:ext cx="6048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4"/>
              </a:rPr>
              <a:t>http://rightbrainrockstar.com/art-instruction/basic-drawing-skills-perception-spaces/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1" y="1825625"/>
            <a:ext cx="4797056" cy="45573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Thinking in positive and negative space</a:t>
            </a:r>
            <a:endParaRPr lang="en-US" dirty="0"/>
          </a:p>
          <a:p>
            <a:r>
              <a:rPr lang="en-US" dirty="0" smtClean="0"/>
              <a:t>Questions to think about:</a:t>
            </a:r>
          </a:p>
          <a:p>
            <a:pPr lvl="1"/>
            <a:r>
              <a:rPr lang="en-US" dirty="0" smtClean="0"/>
              <a:t>How do your elements interact with space?</a:t>
            </a:r>
          </a:p>
          <a:p>
            <a:pPr lvl="1"/>
            <a:r>
              <a:rPr lang="en-US" dirty="0" smtClean="0"/>
              <a:t>What role is negative space playing in how your visualization is perceived?</a:t>
            </a:r>
          </a:p>
          <a:p>
            <a:pPr lvl="1"/>
            <a:r>
              <a:rPr lang="en-US" dirty="0" smtClean="0"/>
              <a:t>Does your final project have dimension specifications for how it will be used?</a:t>
            </a:r>
          </a:p>
          <a:p>
            <a:pPr lvl="2"/>
            <a:r>
              <a:rPr lang="en-US" dirty="0" smtClean="0"/>
              <a:t>Are unusual dimensions appropriate?</a:t>
            </a:r>
          </a:p>
        </p:txBody>
      </p:sp>
    </p:spTree>
    <p:extLst>
      <p:ext uri="{BB962C8B-B14F-4D97-AF65-F5344CB8AC3E}">
        <p14:creationId xmlns:p14="http://schemas.microsoft.com/office/powerpoint/2010/main" val="11311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Ethics | Vision | Storytelling | Interpretability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&amp; Responsibility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4107" cy="4351338"/>
          </a:xfrm>
        </p:spPr>
        <p:txBody>
          <a:bodyPr/>
          <a:lstStyle/>
          <a:p>
            <a:r>
              <a:rPr lang="en-US" dirty="0" smtClean="0"/>
              <a:t>Data visualization is inherently biased.</a:t>
            </a:r>
          </a:p>
          <a:p>
            <a:pPr lvl="1"/>
            <a:r>
              <a:rPr lang="en-US" dirty="0" smtClean="0"/>
              <a:t>What is shown and what is </a:t>
            </a:r>
            <a:r>
              <a:rPr lang="en-US" u="sng" dirty="0" smtClean="0"/>
              <a:t>not</a:t>
            </a:r>
            <a:r>
              <a:rPr lang="en-US" dirty="0" smtClean="0"/>
              <a:t> shown</a:t>
            </a:r>
          </a:p>
          <a:p>
            <a:pPr lvl="1"/>
            <a:r>
              <a:rPr lang="en-US" dirty="0" smtClean="0"/>
              <a:t>Which elements have focus</a:t>
            </a:r>
          </a:p>
          <a:p>
            <a:pPr lvl="1"/>
            <a:endParaRPr lang="en-US" dirty="0"/>
          </a:p>
          <a:p>
            <a:r>
              <a:rPr lang="en-US" dirty="0" smtClean="0"/>
              <a:t>Human cognition</a:t>
            </a:r>
          </a:p>
          <a:p>
            <a:pPr lvl="1"/>
            <a:r>
              <a:rPr lang="en-US" dirty="0" smtClean="0"/>
              <a:t>Spatial understanding (e.g., pie-charts)</a:t>
            </a:r>
          </a:p>
          <a:p>
            <a:pPr lvl="1"/>
            <a:r>
              <a:rPr lang="en-US" dirty="0" smtClean="0"/>
              <a:t>Emotional response to design</a:t>
            </a:r>
          </a:p>
          <a:p>
            <a:pPr lvl="2"/>
            <a:r>
              <a:rPr lang="en-US" dirty="0" smtClean="0"/>
              <a:t>Colors</a:t>
            </a:r>
          </a:p>
          <a:p>
            <a:pPr lvl="2"/>
            <a:r>
              <a:rPr lang="en-US" dirty="0" smtClean="0"/>
              <a:t>Shapes (rounded vs sharp edges)</a:t>
            </a:r>
          </a:p>
          <a:p>
            <a:pPr lvl="1"/>
            <a:r>
              <a:rPr lang="en-US" dirty="0" smtClean="0"/>
              <a:t>Pattern recognizing brains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&amp; Responsibility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4107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4623978" cy="4351338"/>
          </a:xfrm>
          <a:prstGeom prst="rect">
            <a:avLst/>
          </a:prstGeom>
          <a:effectLst>
            <a:outerShdw blurRad="228600" sx="101000" sy="101000" algn="ctr" rotWithShape="0">
              <a:srgbClr val="000000">
                <a:alpha val="21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6"/>
            <a:ext cx="5253219" cy="4351339"/>
          </a:xfrm>
          <a:prstGeom prst="rect">
            <a:avLst/>
          </a:prstGeom>
          <a:effectLst>
            <a:outerShdw blurRad="228600" sx="101000" sy="101000" algn="ctr" rotWithShape="0">
              <a:srgbClr val="000000">
                <a:alpha val="2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Have a well-defined strategy prior to any coding.</a:t>
            </a:r>
          </a:p>
          <a:p>
            <a:r>
              <a:rPr lang="en-US" dirty="0" smtClean="0"/>
              <a:t>Key Questions: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Timeline &amp; Budget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Context of </a:t>
            </a:r>
            <a:r>
              <a:rPr lang="en-US" dirty="0" smtClean="0"/>
              <a:t>visualization</a:t>
            </a:r>
          </a:p>
          <a:p>
            <a:pPr lvl="2"/>
            <a:r>
              <a:rPr lang="en-US" dirty="0" smtClean="0"/>
              <a:t>Evidence</a:t>
            </a:r>
          </a:p>
          <a:p>
            <a:pPr lvl="2"/>
            <a:r>
              <a:rPr lang="en-US" dirty="0" smtClean="0"/>
              <a:t>Exploration</a:t>
            </a:r>
          </a:p>
          <a:p>
            <a:pPr lvl="2"/>
            <a:r>
              <a:rPr lang="en-US" dirty="0" smtClean="0"/>
              <a:t>Explanation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</a:t>
            </a:r>
            <a:r>
              <a:rPr lang="en-US" dirty="0" smtClean="0"/>
              <a:t>takeholders/audience</a:t>
            </a:r>
          </a:p>
          <a:p>
            <a:pPr lvl="2"/>
            <a:r>
              <a:rPr lang="en-US" dirty="0" smtClean="0"/>
              <a:t>“General public” is a bad answer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Purpose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Platforms</a:t>
            </a:r>
          </a:p>
          <a:p>
            <a:pPr lvl="2"/>
            <a:r>
              <a:rPr lang="en-US" dirty="0" smtClean="0"/>
              <a:t>Static vs dynamic</a:t>
            </a:r>
          </a:p>
          <a:p>
            <a:pPr lvl="2"/>
            <a:r>
              <a:rPr lang="en-US" dirty="0" smtClean="0"/>
              <a:t>Journal vs presentation</a:t>
            </a:r>
          </a:p>
          <a:p>
            <a:pPr lvl="2"/>
            <a:r>
              <a:rPr lang="en-US" dirty="0" smtClean="0"/>
              <a:t>Chrome vs Firefox vs IE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735" r="241"/>
          <a:stretch/>
        </p:blipFill>
        <p:spPr>
          <a:xfrm>
            <a:off x="5824515" y="1825625"/>
            <a:ext cx="5577840" cy="4217823"/>
          </a:xfrm>
          <a:prstGeom prst="rect">
            <a:avLst/>
          </a:prstGeom>
          <a:effectLst>
            <a:outerShdw blurRad="228600" sx="101000" sy="101000" algn="ctr" rotWithShape="0">
              <a:srgbClr val="000000">
                <a:alpha val="2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1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Effective visualizations tell stories.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Context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Attention focused and directed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Underlying value in information (often including a narrative)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Clarity and accessibility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Knowledge </a:t>
            </a:r>
            <a:r>
              <a:rPr lang="en-US" dirty="0" smtClean="0"/>
              <a:t>transfer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64808" cy="4351338"/>
          </a:xfrm>
        </p:spPr>
        <p:txBody>
          <a:bodyPr>
            <a:normAutofit/>
          </a:bodyPr>
          <a:lstStyle/>
          <a:p>
            <a:r>
              <a:rPr lang="en-US" smtClean="0"/>
              <a:t>Information </a:t>
            </a:r>
            <a:r>
              <a:rPr lang="en-US" dirty="0" smtClean="0"/>
              <a:t>/ Comprehension Equilibrium</a:t>
            </a:r>
          </a:p>
          <a:p>
            <a:pPr lvl="1"/>
            <a:r>
              <a:rPr lang="en-US" u="sng" dirty="0" smtClean="0"/>
              <a:t>Every</a:t>
            </a:r>
            <a:r>
              <a:rPr lang="en-US" dirty="0" smtClean="0"/>
              <a:t> design element is a datum</a:t>
            </a:r>
          </a:p>
          <a:p>
            <a:pPr lvl="1"/>
            <a:r>
              <a:rPr lang="en-US" dirty="0" smtClean="0"/>
              <a:t>Complex ideas do not necessitate complex visualizations</a:t>
            </a:r>
          </a:p>
          <a:p>
            <a:pPr lvl="1"/>
            <a:r>
              <a:rPr lang="en-US" dirty="0" smtClean="0"/>
              <a:t>Extraneous information is noise and confuses the user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52000" pressure="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9365" y="85248"/>
            <a:ext cx="5396615" cy="6772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7860" y="1122363"/>
            <a:ext cx="9144000" cy="2387600"/>
          </a:xfrm>
        </p:spPr>
        <p:txBody>
          <a:bodyPr/>
          <a:lstStyle/>
          <a:p>
            <a:r>
              <a:rPr lang="en-US" dirty="0" smtClean="0"/>
              <a:t>The Easy Stuff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7860" y="3602038"/>
            <a:ext cx="9144000" cy="1655762"/>
          </a:xfrm>
        </p:spPr>
        <p:txBody>
          <a:bodyPr/>
          <a:lstStyle/>
          <a:p>
            <a:r>
              <a:rPr lang="en-US" dirty="0" smtClean="0"/>
              <a:t>Part 2 of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5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for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WebDev</a:t>
            </a:r>
            <a:r>
              <a:rPr lang="en-US" dirty="0" smtClean="0"/>
              <a:t> Overview | Exercise with Python, </a:t>
            </a:r>
            <a:r>
              <a:rPr lang="en-US" dirty="0" err="1" smtClean="0"/>
              <a:t>DC.js</a:t>
            </a:r>
            <a:r>
              <a:rPr lang="en-US" dirty="0" smtClean="0"/>
              <a:t> and </a:t>
            </a:r>
            <a:r>
              <a:rPr lang="en-US" dirty="0" err="1" smtClean="0"/>
              <a:t>Crossfilter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WebDev</a:t>
            </a:r>
            <a:r>
              <a:rPr lang="en-US" dirty="0" smtClean="0"/>
              <a:t>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2" y="2060020"/>
            <a:ext cx="6203843" cy="4322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1012" y="169068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27407" y="1690688"/>
            <a:ext cx="109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54112" y="1690688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72210" y="6474550"/>
            <a:ext cx="6847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http://</a:t>
            </a:r>
            <a:r>
              <a:rPr lang="en-US" sz="1200" dirty="0" smtClean="0">
                <a:hlinkClick r:id="rId4"/>
              </a:rPr>
              <a:t>thumbs.dreamstime.com/z/male-figure-running-d-skin-skeleton-muscle-map-51689859.jpg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565" y="113229"/>
            <a:ext cx="11780579" cy="6793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7860" y="1122363"/>
            <a:ext cx="9144000" cy="2387600"/>
          </a:xfrm>
        </p:spPr>
        <p:txBody>
          <a:bodyPr/>
          <a:lstStyle/>
          <a:p>
            <a:r>
              <a:rPr lang="en-US" dirty="0" smtClean="0"/>
              <a:t>The Hard Stuff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7860" y="3602038"/>
            <a:ext cx="9144000" cy="1655762"/>
          </a:xfrm>
        </p:spPr>
        <p:txBody>
          <a:bodyPr/>
          <a:lstStyle/>
          <a:p>
            <a:r>
              <a:rPr lang="en-US" dirty="0" smtClean="0"/>
              <a:t>Part 1 of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83" y="1658678"/>
            <a:ext cx="6868632" cy="5070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Exercise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293" y="1616148"/>
            <a:ext cx="3659413" cy="519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8295" y="1978025"/>
            <a:ext cx="5145505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 smtClean="0"/>
              <a:t>Udemy</a:t>
            </a:r>
            <a:r>
              <a:rPr lang="en-US" dirty="0" smtClean="0"/>
              <a:t> MOOCs</a:t>
            </a:r>
          </a:p>
          <a:p>
            <a:pPr lvl="1"/>
            <a:r>
              <a:rPr lang="en-US" dirty="0" smtClean="0"/>
              <a:t>Learn Unity by building games: </a:t>
            </a:r>
            <a:r>
              <a:rPr lang="en-US" dirty="0" smtClean="0">
                <a:hlinkClick r:id="rId3"/>
              </a:rPr>
              <a:t>https://www.udemy.com/unitycourse/learn/v4/overview</a:t>
            </a:r>
            <a:endParaRPr lang="en-US" dirty="0" smtClean="0"/>
          </a:p>
          <a:p>
            <a:pPr lvl="1"/>
            <a:r>
              <a:rPr lang="en-US" dirty="0" smtClean="0"/>
              <a:t>Complete guide to blender: </a:t>
            </a:r>
            <a:r>
              <a:rPr lang="en-US" dirty="0" smtClean="0">
                <a:hlinkClick r:id="rId4"/>
              </a:rPr>
              <a:t>https://www.udemy.com/blendertutorial/</a:t>
            </a:r>
            <a:endParaRPr lang="en-US" dirty="0" smtClean="0"/>
          </a:p>
          <a:p>
            <a:r>
              <a:rPr lang="en-US" dirty="0" err="1" smtClean="0"/>
              <a:t>openFrameworks</a:t>
            </a:r>
            <a:r>
              <a:rPr lang="en-US" dirty="0" smtClean="0"/>
              <a:t> (C++) [OpenGL]</a:t>
            </a:r>
          </a:p>
          <a:p>
            <a:pPr lvl="1"/>
            <a:r>
              <a:rPr lang="en-US" dirty="0" smtClean="0">
                <a:hlinkClick r:id="rId5"/>
              </a:rPr>
              <a:t>https://en.wikipedia.org/wiki/OpenFrameworks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SuperCollider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http://supercollider.github.io/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Real-time audio synthesis and algorithmic </a:t>
            </a:r>
            <a:r>
              <a:rPr lang="en-US" dirty="0" err="1" smtClean="0"/>
              <a:t>compositon</a:t>
            </a:r>
            <a:endParaRPr lang="en-US" dirty="0" smtClean="0"/>
          </a:p>
          <a:p>
            <a:r>
              <a:rPr lang="en-US" dirty="0" smtClean="0"/>
              <a:t>Cinder (C++)</a:t>
            </a:r>
          </a:p>
          <a:p>
            <a:pPr lvl="1"/>
            <a:r>
              <a:rPr lang="en-US" dirty="0" smtClean="0">
                <a:hlinkClick r:id="rId7"/>
              </a:rPr>
              <a:t>https://libcinder.org/gallery</a:t>
            </a:r>
            <a:r>
              <a:rPr lang="en-US" dirty="0" smtClean="0"/>
              <a:t> </a:t>
            </a:r>
          </a:p>
          <a:p>
            <a:pPr lvl="1"/>
            <a:r>
              <a:rPr lang="en-US" i="1" dirty="0" smtClean="0"/>
              <a:t>domains like graphics, audio, video, and computational geometry</a:t>
            </a:r>
          </a:p>
          <a:p>
            <a:r>
              <a:rPr lang="en-US" dirty="0" smtClean="0"/>
              <a:t>Events</a:t>
            </a:r>
          </a:p>
          <a:p>
            <a:pPr lvl="1"/>
            <a:r>
              <a:rPr lang="en-US" dirty="0" err="1" smtClean="0"/>
              <a:t>Eyeo</a:t>
            </a:r>
            <a:r>
              <a:rPr lang="en-US" dirty="0" smtClean="0"/>
              <a:t> Festival! </a:t>
            </a:r>
          </a:p>
          <a:p>
            <a:pPr lvl="1"/>
            <a:r>
              <a:rPr lang="en-US" dirty="0">
                <a:hlinkClick r:id="rId8"/>
              </a:rPr>
              <a:t>http://eyeofestival.com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The Creative Coding Podcast!!!</a:t>
            </a:r>
          </a:p>
          <a:p>
            <a:pPr lvl="1"/>
            <a:r>
              <a:rPr lang="en-US" dirty="0">
                <a:hlinkClick r:id="rId9"/>
              </a:rPr>
              <a:t>http://creativecodingpodcast.com/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51455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Javascript</a:t>
            </a:r>
            <a:endParaRPr lang="en-US" dirty="0" smtClean="0"/>
          </a:p>
          <a:p>
            <a:pPr lvl="1"/>
            <a:r>
              <a:rPr lang="en-US" dirty="0" err="1" smtClean="0"/>
              <a:t>Viz</a:t>
            </a:r>
            <a:r>
              <a:rPr lang="en-US" dirty="0" smtClean="0"/>
              <a:t> exercises from workshop:</a:t>
            </a:r>
          </a:p>
          <a:p>
            <a:pPr lvl="2"/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github.com/thommiano/viz_exercises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d3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>
                <a:hlinkClick r:id="rId11"/>
              </a:rPr>
              <a:t>http://chimera.labs.oreilly.com/books/1230000000345/pr01.html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dc + </a:t>
            </a:r>
            <a:r>
              <a:rPr lang="en-US" dirty="0" err="1" smtClean="0"/>
              <a:t>crossfilter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>
                <a:hlinkClick r:id="rId12"/>
              </a:rPr>
              <a:t>http://www.codeproject.com/Articles/693841/Making-Dashboards-with-Dc-js-Part-1-Using-Crossfil</a:t>
            </a:r>
            <a:r>
              <a:rPr lang="en-US" dirty="0" smtClean="0"/>
              <a:t> </a:t>
            </a:r>
            <a:endParaRPr lang="en-US" dirty="0" smtClean="0"/>
          </a:p>
          <a:p>
            <a:pPr lvl="2"/>
            <a:r>
              <a:rPr lang="en-US" dirty="0">
                <a:hlinkClick r:id="rId13"/>
              </a:rPr>
              <a:t>http://dc-js.github.io/dc.js/examples</a:t>
            </a:r>
            <a:r>
              <a:rPr lang="en-US" dirty="0" smtClean="0">
                <a:hlinkClick r:id="rId13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DataTable.js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>
                <a:hlinkClick r:id="rId14"/>
              </a:rPr>
              <a:t>https://www.datatables.net/manual/installation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three</a:t>
            </a:r>
          </a:p>
          <a:p>
            <a:pPr lvl="2"/>
            <a:r>
              <a:rPr lang="en-US" dirty="0" smtClean="0">
                <a:hlinkClick r:id="rId15"/>
              </a:rPr>
              <a:t>http://threejs.org/</a:t>
            </a:r>
            <a:endParaRPr lang="en-US" dirty="0" smtClean="0"/>
          </a:p>
          <a:p>
            <a:pPr lvl="2"/>
            <a:r>
              <a:rPr lang="en-US" dirty="0" smtClean="0"/>
              <a:t>Light-weight 3D library. The library provides &lt;canvas&gt;, &lt;</a:t>
            </a:r>
            <a:r>
              <a:rPr lang="en-US" dirty="0" err="1" smtClean="0"/>
              <a:t>svg</a:t>
            </a:r>
            <a:r>
              <a:rPr lang="en-US" dirty="0" smtClean="0"/>
              <a:t>&gt;, CSS3D and </a:t>
            </a:r>
            <a:r>
              <a:rPr lang="en-US" dirty="0" err="1" smtClean="0"/>
              <a:t>WebGL</a:t>
            </a:r>
            <a:r>
              <a:rPr lang="en-US" dirty="0" smtClean="0"/>
              <a:t> renderers.</a:t>
            </a:r>
          </a:p>
          <a:p>
            <a:r>
              <a:rPr lang="en-US" dirty="0" smtClean="0"/>
              <a:t>Processing</a:t>
            </a:r>
          </a:p>
          <a:p>
            <a:pPr lvl="1"/>
            <a:r>
              <a:rPr lang="en-US" dirty="0" smtClean="0">
                <a:hlinkClick r:id="rId16"/>
              </a:rPr>
              <a:t>https://processing.org/</a:t>
            </a:r>
            <a:endParaRPr lang="en-US" dirty="0" smtClean="0"/>
          </a:p>
          <a:p>
            <a:pPr lvl="1"/>
            <a:r>
              <a:rPr lang="en-US" dirty="0" smtClean="0"/>
              <a:t>+ p5.js and </a:t>
            </a:r>
            <a:r>
              <a:rPr lang="en-US" dirty="0" err="1" smtClean="0"/>
              <a:t>processing.py</a:t>
            </a:r>
            <a:endParaRPr lang="en-US" dirty="0" smtClean="0"/>
          </a:p>
          <a:p>
            <a:r>
              <a:rPr lang="en-US" dirty="0" smtClean="0"/>
              <a:t>Python</a:t>
            </a:r>
          </a:p>
          <a:p>
            <a:pPr lvl="1"/>
            <a:r>
              <a:rPr lang="en-US" dirty="0" err="1" smtClean="0"/>
              <a:t>Bokeh</a:t>
            </a:r>
            <a:endParaRPr lang="en-US" dirty="0" smtClean="0"/>
          </a:p>
          <a:p>
            <a:pPr lvl="1"/>
            <a:r>
              <a:rPr lang="en-US" dirty="0">
                <a:hlinkClick r:id="rId17"/>
              </a:rPr>
              <a:t>http://bokeh.pydata.org/en/latest</a:t>
            </a:r>
            <a:r>
              <a:rPr lang="en-US" dirty="0" smtClean="0">
                <a:hlinkClick r:id="rId17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Media | Play | Color Theory |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4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Physical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0113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Pen (Ink)</a:t>
            </a:r>
          </a:p>
          <a:p>
            <a:pPr lvl="1"/>
            <a:r>
              <a:rPr lang="en-US" dirty="0" smtClean="0"/>
              <a:t>Permanent</a:t>
            </a:r>
          </a:p>
          <a:p>
            <a:pPr lvl="1"/>
            <a:r>
              <a:rPr lang="en-US" dirty="0" smtClean="0"/>
              <a:t>Adapt to what exists and incorporate it. </a:t>
            </a:r>
          </a:p>
          <a:p>
            <a:r>
              <a:rPr lang="en-US" dirty="0" smtClean="0"/>
              <a:t>Charcoal &amp; Pencil</a:t>
            </a:r>
          </a:p>
          <a:p>
            <a:pPr lvl="1"/>
            <a:r>
              <a:rPr lang="en-US" dirty="0" smtClean="0"/>
              <a:t>Variable</a:t>
            </a:r>
          </a:p>
          <a:p>
            <a:pPr lvl="1"/>
            <a:r>
              <a:rPr lang="en-US" dirty="0" smtClean="0"/>
              <a:t>Can be removed, blended, and faded.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Exercises for flow:</a:t>
            </a:r>
          </a:p>
          <a:p>
            <a:pPr lvl="1"/>
            <a:r>
              <a:rPr lang="en-US" dirty="0" smtClean="0"/>
              <a:t>Draw without picking up your pen</a:t>
            </a:r>
          </a:p>
          <a:p>
            <a:pPr lvl="1"/>
            <a:r>
              <a:rPr lang="en-US" dirty="0" smtClean="0"/>
              <a:t>Keep your movement constant (i.e., try not to stop until you’re done)</a:t>
            </a:r>
          </a:p>
          <a:p>
            <a:pPr lvl="1"/>
            <a:r>
              <a:rPr lang="en-US" dirty="0" smtClean="0"/>
              <a:t>Play!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08711" y="6090960"/>
            <a:ext cx="370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2"/>
              </a:rPr>
              <a:t>https://en.wikipedia.org/wiki/RGB_color_model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36499" b="36499"/>
          <a:stretch/>
        </p:blipFill>
        <p:spPr>
          <a:xfrm>
            <a:off x="7134769" y="3206648"/>
            <a:ext cx="4391309" cy="11856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031" y="1877590"/>
            <a:ext cx="4797287" cy="9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1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Play! (i.e., be a child)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2432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Don’t ever denigrate yourself or your own drawing abilities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conscious of how you talk to </a:t>
            </a:r>
            <a:r>
              <a:rPr lang="en-US" dirty="0" smtClean="0"/>
              <a:t>your[self] </a:t>
            </a:r>
            <a:r>
              <a:rPr lang="en-US" strike="sngStrike" dirty="0"/>
              <a:t>child</a:t>
            </a:r>
            <a:r>
              <a:rPr lang="en-US" dirty="0"/>
              <a:t> about the </a:t>
            </a:r>
            <a:r>
              <a:rPr lang="en-US" dirty="0" smtClean="0"/>
              <a:t>art you </a:t>
            </a:r>
            <a:r>
              <a:rPr lang="en-US" strike="sngStrike" dirty="0"/>
              <a:t>she</a:t>
            </a:r>
            <a:r>
              <a:rPr lang="en-US" dirty="0"/>
              <a:t> make</a:t>
            </a:r>
            <a:r>
              <a:rPr lang="en-US" strike="sngStrike" dirty="0"/>
              <a:t>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</a:t>
            </a:r>
            <a:r>
              <a:rPr lang="en-US" dirty="0"/>
              <a:t>art fun and exploratory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Keep </a:t>
            </a:r>
            <a:r>
              <a:rPr lang="en-US" dirty="0"/>
              <a:t>your art activities appropriate </a:t>
            </a:r>
            <a:r>
              <a:rPr lang="en-US" dirty="0" smtClean="0"/>
              <a:t>for your </a:t>
            </a:r>
            <a:r>
              <a:rPr lang="en-US" strike="sngStrike" dirty="0"/>
              <a:t>her age and </a:t>
            </a:r>
            <a:r>
              <a:rPr lang="en-US" dirty="0"/>
              <a:t>developmental stage.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664" y="1690689"/>
            <a:ext cx="5589104" cy="4191828"/>
          </a:xfrm>
          <a:prstGeom prst="rect">
            <a:avLst/>
          </a:prstGeom>
          <a:effectLst>
            <a:outerShdw blurRad="228600" sx="101000" sy="101000" algn="ctr" rotWithShape="0">
              <a:srgbClr val="000000">
                <a:alpha val="21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509947" y="6173400"/>
            <a:ext cx="7674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3"/>
              </a:rPr>
              <a:t>http://artfulparent.com/2012/07/how-to-encourage-drawing-skills-confidence-creativity-in-young-children.html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29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Theory – I. RGB Color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4465" cy="4351338"/>
          </a:xfrm>
        </p:spPr>
        <p:txBody>
          <a:bodyPr/>
          <a:lstStyle/>
          <a:p>
            <a:r>
              <a:rPr lang="en-US" b="1" dirty="0" smtClean="0"/>
              <a:t>RGB (Red, Green, Blue) </a:t>
            </a:r>
            <a:r>
              <a:rPr lang="en-US" dirty="0" smtClean="0"/>
              <a:t>– </a:t>
            </a:r>
            <a:r>
              <a:rPr lang="en-US" i="1" dirty="0"/>
              <a:t>A</a:t>
            </a:r>
            <a:r>
              <a:rPr lang="en-US" i="1" dirty="0" smtClean="0"/>
              <a:t>dditive</a:t>
            </a:r>
            <a:r>
              <a:rPr lang="en-US" dirty="0"/>
              <a:t> in the sense </a:t>
            </a:r>
            <a:r>
              <a:rPr lang="en-US" dirty="0" smtClean="0"/>
              <a:t>that their </a:t>
            </a:r>
            <a:r>
              <a:rPr lang="en-US" dirty="0"/>
              <a:t>light spectra add, wavelength for wavelength, to make the final color's spectrum.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77" y="2262946"/>
            <a:ext cx="5080000" cy="3810000"/>
          </a:xfrm>
          <a:prstGeom prst="rect">
            <a:avLst/>
          </a:prstGeom>
          <a:effectLst>
            <a:outerShdw blurRad="228600" sx="101000" sy="101000" algn="ctr" rotWithShape="0">
              <a:srgbClr val="000000">
                <a:alpha val="21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761870" y="1795258"/>
            <a:ext cx="42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Additive color </a:t>
            </a:r>
            <a:r>
              <a:rPr lang="en-US" smtClean="0"/>
              <a:t>mixing of primary </a:t>
            </a:r>
            <a:r>
              <a:rPr lang="en-US" dirty="0" smtClean="0"/>
              <a:t>color lights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49780" y="5139396"/>
            <a:ext cx="820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69274" y="2658235"/>
            <a:ext cx="1205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Green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3314" y="2655094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Blue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00093" y="4371986"/>
            <a:ext cx="8367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Magenta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8581431" y="3445607"/>
            <a:ext cx="541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Cyan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9123713" y="4319429"/>
            <a:ext cx="655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Yellow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208711" y="6090960"/>
            <a:ext cx="370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3"/>
              </a:rPr>
              <a:t>https://en.wikipedia.org/wiki/RGB_color_model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Theory – I. RGB Color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657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hotograph </a:t>
            </a:r>
            <a:r>
              <a:rPr lang="en-US" sz="2400" dirty="0"/>
              <a:t>of </a:t>
            </a:r>
            <a:r>
              <a:rPr lang="en-US" sz="2400" dirty="0">
                <a:hlinkClick r:id="rId2" tooltip="Mohammed Alim Khan"/>
              </a:rPr>
              <a:t>Mohammed Alim Khan</a:t>
            </a:r>
            <a:r>
              <a:rPr lang="en-US" sz="2400" dirty="0"/>
              <a:t> (</a:t>
            </a:r>
            <a:r>
              <a:rPr lang="en-US" sz="2400" dirty="0" smtClean="0"/>
              <a:t>1880–1944)</a:t>
            </a:r>
          </a:p>
          <a:p>
            <a:r>
              <a:rPr lang="en-US" sz="2400" dirty="0" smtClean="0"/>
              <a:t>Taken </a:t>
            </a:r>
            <a:r>
              <a:rPr lang="en-US" sz="2400" dirty="0"/>
              <a:t>in 1911 by </a:t>
            </a:r>
            <a:r>
              <a:rPr lang="en-US" sz="2400" dirty="0">
                <a:hlinkClick r:id="rId3" tooltip="Sergei Mikhailovich Prokudin-Gorskii"/>
              </a:rPr>
              <a:t>Sergei Mikhailovich Prokudin-Gorskii</a:t>
            </a:r>
            <a:r>
              <a:rPr lang="en-US" sz="2400" dirty="0"/>
              <a:t> </a:t>
            </a:r>
            <a:endParaRPr lang="en-US" sz="2400" dirty="0" smtClean="0"/>
          </a:p>
          <a:p>
            <a:r>
              <a:rPr lang="en-US" sz="2400" dirty="0"/>
              <a:t>U</a:t>
            </a:r>
            <a:r>
              <a:rPr lang="en-US" sz="2400" dirty="0" smtClean="0"/>
              <a:t>sing </a:t>
            </a:r>
            <a:r>
              <a:rPr lang="en-US" sz="2400" dirty="0"/>
              <a:t>three exposures with red, green, and blue </a:t>
            </a:r>
            <a:r>
              <a:rPr lang="en-US" sz="2400" dirty="0" smtClean="0"/>
              <a:t>filters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767" y="1825625"/>
            <a:ext cx="6301033" cy="4167051"/>
          </a:xfrm>
          <a:prstGeom prst="rect">
            <a:avLst/>
          </a:prstGeom>
          <a:effectLst>
            <a:outerShdw blurRad="228600" sx="101000" sy="101000" algn="ctr" rotWithShape="0">
              <a:srgbClr val="000000">
                <a:alpha val="21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052767" y="6176963"/>
            <a:ext cx="370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5"/>
              </a:rPr>
              <a:t>https://en.wikipedia.org/wiki/RGB_color_model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917712" y="4134676"/>
            <a:ext cx="7540487" cy="222118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Theory – II. Representations of RGB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61841" cy="4351338"/>
          </a:xfrm>
        </p:spPr>
        <p:txBody>
          <a:bodyPr/>
          <a:lstStyle/>
          <a:p>
            <a:r>
              <a:rPr lang="en-US" dirty="0" smtClean="0"/>
              <a:t>HSV (Hue, Saturation, Value)</a:t>
            </a:r>
          </a:p>
          <a:p>
            <a:endParaRPr lang="en-US" dirty="0"/>
          </a:p>
          <a:p>
            <a:r>
              <a:rPr lang="en-US" dirty="0" smtClean="0"/>
              <a:t>Problems with HSV:</a:t>
            </a:r>
          </a:p>
          <a:p>
            <a:pPr lvl="1"/>
            <a:r>
              <a:rPr lang="en-US" b="1" dirty="0" smtClean="0"/>
              <a:t>Value</a:t>
            </a:r>
            <a:r>
              <a:rPr lang="en-US" dirty="0" smtClean="0"/>
              <a:t> is a measure for the physical lightness of color, not the </a:t>
            </a:r>
            <a:r>
              <a:rPr lang="en-US" i="1" dirty="0" smtClean="0"/>
              <a:t>perceived</a:t>
            </a:r>
            <a:r>
              <a:rPr lang="en-US" dirty="0" smtClean="0"/>
              <a:t> brightness.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104" y="1690688"/>
            <a:ext cx="2409695" cy="4619770"/>
          </a:xfrm>
          <a:prstGeom prst="rect">
            <a:avLst/>
          </a:prstGeom>
          <a:effectLst>
            <a:outerShdw blurRad="228600" dir="5400000" sx="101000" sy="101000" algn="ctr" rotWithShape="0">
              <a:srgbClr val="000000">
                <a:alpha val="21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2" y="4281228"/>
            <a:ext cx="42545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5704" y="4497915"/>
            <a:ext cx="280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 hues of same value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05703" y="5441798"/>
            <a:ext cx="281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Greyscale conversion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427422" y="6425438"/>
            <a:ext cx="34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4"/>
              </a:rPr>
              <a:t>https://en.wikipedia.org/wiki/HSL_and_HSV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Theory – III. Selecting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6184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Overcoming Problems with HSV:</a:t>
            </a:r>
          </a:p>
          <a:p>
            <a:pPr lvl="1"/>
            <a:r>
              <a:rPr lang="en-US" dirty="0" smtClean="0"/>
              <a:t>Computers vs Humans</a:t>
            </a:r>
          </a:p>
          <a:p>
            <a:pPr lvl="1"/>
            <a:r>
              <a:rPr lang="en-US" sz="1800" dirty="0" smtClean="0">
                <a:hlinkClick r:id="rId2"/>
              </a:rPr>
              <a:t>http://vis4.net/blog/posts/avoid-equidistant-hsv-colors/</a:t>
            </a:r>
            <a:r>
              <a:rPr lang="en-US" sz="180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 want hue – “Colors for data scientists”</a:t>
            </a:r>
          </a:p>
          <a:p>
            <a:pPr lvl="1"/>
            <a:r>
              <a:rPr lang="en-US" dirty="0" smtClean="0"/>
              <a:t>Generates algorithmically derived palettes</a:t>
            </a:r>
            <a:endParaRPr lang="en-US" dirty="0" smtClean="0">
              <a:hlinkClick r:id="rId3"/>
            </a:endParaRPr>
          </a:p>
          <a:p>
            <a:pPr lvl="1"/>
            <a:r>
              <a:rPr lang="en-US" sz="1800" dirty="0" smtClean="0">
                <a:hlinkClick r:id="rId3"/>
              </a:rPr>
              <a:t>http://tools.medialab.sciences-po.fr/iwanthue/</a:t>
            </a:r>
            <a:endParaRPr lang="en-US" sz="1800" dirty="0" smtClean="0"/>
          </a:p>
          <a:p>
            <a:pPr lvl="2"/>
            <a:endParaRPr lang="en-US" sz="1800" dirty="0" smtClean="0"/>
          </a:p>
          <a:p>
            <a:r>
              <a:rPr lang="en-US" dirty="0" smtClean="0"/>
              <a:t>w3schools.com</a:t>
            </a:r>
          </a:p>
          <a:p>
            <a:pPr lvl="1"/>
            <a:r>
              <a:rPr lang="en-US" dirty="0" smtClean="0"/>
              <a:t>Variety of tools, shows </a:t>
            </a:r>
            <a:r>
              <a:rPr lang="en-US" dirty="0" err="1" smtClean="0"/>
              <a:t>rgb</a:t>
            </a:r>
            <a:r>
              <a:rPr lang="en-US" dirty="0" smtClean="0"/>
              <a:t> and hex values. </a:t>
            </a:r>
          </a:p>
          <a:p>
            <a:pPr lvl="1"/>
            <a:r>
              <a:rPr lang="en-US" sz="1800" dirty="0" smtClean="0">
                <a:hlinkClick r:id="rId4"/>
              </a:rPr>
              <a:t>http://www.w3schools.com/colors/colors_picker.asp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02" y="4131920"/>
            <a:ext cx="2988013" cy="1637540"/>
          </a:xfrm>
          <a:prstGeom prst="rect">
            <a:avLst/>
          </a:prstGeom>
          <a:effectLst>
            <a:outerShdw blurRad="228600" sx="101000" sy="101000" algn="ctr" rotWithShape="0">
              <a:srgbClr val="000000">
                <a:alpha val="21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58" y="1942992"/>
            <a:ext cx="2989657" cy="1634248"/>
          </a:xfrm>
          <a:prstGeom prst="rect">
            <a:avLst/>
          </a:prstGeom>
          <a:effectLst>
            <a:outerShdw blurRad="228600" sx="101000" sy="101000" algn="ctr" rotWithShape="0">
              <a:srgbClr val="000000">
                <a:alpha val="2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660</Words>
  <Application>Microsoft Macintosh PowerPoint</Application>
  <PresentationFormat>Widescreen</PresentationFormat>
  <Paragraphs>159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Visualization Workshop </vt:lpstr>
      <vt:lpstr>The Hard Stuff</vt:lpstr>
      <vt:lpstr>Foundations</vt:lpstr>
      <vt:lpstr>Use Physical Media</vt:lpstr>
      <vt:lpstr>Play! (i.e., be a child)</vt:lpstr>
      <vt:lpstr>Color Theory – I. RGB Color Model</vt:lpstr>
      <vt:lpstr>Color Theory – I. RGB Color Model</vt:lpstr>
      <vt:lpstr>Color Theory – II. Representations of RGB</vt:lpstr>
      <vt:lpstr>Color Theory – III. Selecting Colors</vt:lpstr>
      <vt:lpstr>Perception of Spaces – Positive &amp; Negative</vt:lpstr>
      <vt:lpstr>Data</vt:lpstr>
      <vt:lpstr>Ethics &amp; Responsibility</vt:lpstr>
      <vt:lpstr>Ethics &amp; Responsibility</vt:lpstr>
      <vt:lpstr>Vision</vt:lpstr>
      <vt:lpstr>Storytelling</vt:lpstr>
      <vt:lpstr>Interpretability</vt:lpstr>
      <vt:lpstr>The Easy Stuff</vt:lpstr>
      <vt:lpstr>Coding for the Web</vt:lpstr>
      <vt:lpstr>WebDev Overview</vt:lpstr>
      <vt:lpstr>Coding Exercise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Miano, Thomas</dc:creator>
  <cp:lastModifiedBy>Miano, Thomas</cp:lastModifiedBy>
  <cp:revision>67</cp:revision>
  <dcterms:created xsi:type="dcterms:W3CDTF">2016-04-11T16:07:49Z</dcterms:created>
  <dcterms:modified xsi:type="dcterms:W3CDTF">2016-04-13T21:04:15Z</dcterms:modified>
</cp:coreProperties>
</file>